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5" r:id="rId3"/>
    <p:sldId id="264" r:id="rId4"/>
    <p:sldId id="258" r:id="rId5"/>
    <p:sldId id="266" r:id="rId6"/>
    <p:sldId id="257" r:id="rId7"/>
    <p:sldId id="263" r:id="rId8"/>
    <p:sldId id="267" r:id="rId9"/>
    <p:sldId id="25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2" d="100"/>
          <a:sy n="62" d="100"/>
        </p:scale>
        <p:origin x="8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165680-34BD-4380-A22E-5B476509F7C8}" type="datetimeFigureOut">
              <a:rPr lang="en-GB" smtClean="0"/>
              <a:t>26/09/2024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AA803A-25C8-48DF-AC2E-B112AC45457D}" type="slidenum">
              <a:rPr lang="en-GB" smtClean="0"/>
              <a:t>‹#›</a:t>
            </a:fld>
            <a:endParaRPr lang="en-GB"/>
          </a:p>
        </p:txBody>
      </p:sp>
    </p:spTree>
    <p:extLst>
      <p:ext uri="{BB962C8B-B14F-4D97-AF65-F5344CB8AC3E}">
        <p14:creationId xmlns:p14="http://schemas.microsoft.com/office/powerpoint/2010/main" val="1090181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2AA803A-25C8-48DF-AC2E-B112AC45457D}" type="slidenum">
              <a:rPr lang="en-GB" smtClean="0"/>
              <a:t>3</a:t>
            </a:fld>
            <a:endParaRPr lang="en-GB"/>
          </a:p>
        </p:txBody>
      </p:sp>
    </p:spTree>
    <p:extLst>
      <p:ext uri="{BB962C8B-B14F-4D97-AF65-F5344CB8AC3E}">
        <p14:creationId xmlns:p14="http://schemas.microsoft.com/office/powerpoint/2010/main" val="1464642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2AA803A-25C8-48DF-AC2E-B112AC45457D}" type="slidenum">
              <a:rPr lang="en-GB" smtClean="0"/>
              <a:t>5</a:t>
            </a:fld>
            <a:endParaRPr lang="en-GB"/>
          </a:p>
        </p:txBody>
      </p:sp>
    </p:spTree>
    <p:extLst>
      <p:ext uri="{BB962C8B-B14F-4D97-AF65-F5344CB8AC3E}">
        <p14:creationId xmlns:p14="http://schemas.microsoft.com/office/powerpoint/2010/main" val="4016026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2AA803A-25C8-48DF-AC2E-B112AC45457D}" type="slidenum">
              <a:rPr lang="en-GB" smtClean="0"/>
              <a:t>9</a:t>
            </a:fld>
            <a:endParaRPr lang="en-GB"/>
          </a:p>
        </p:txBody>
      </p:sp>
    </p:spTree>
    <p:extLst>
      <p:ext uri="{BB962C8B-B14F-4D97-AF65-F5344CB8AC3E}">
        <p14:creationId xmlns:p14="http://schemas.microsoft.com/office/powerpoint/2010/main" val="3230271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D0C39-21F3-5293-5705-98A230C3B91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E178D97D-E2CE-C58E-8DD6-531AB750BB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EF49D825-C66C-EBF3-2C0F-72185FDD4B59}"/>
              </a:ext>
            </a:extLst>
          </p:cNvPr>
          <p:cNvSpPr>
            <a:spLocks noGrp="1"/>
          </p:cNvSpPr>
          <p:nvPr>
            <p:ph type="dt" sz="half" idx="10"/>
          </p:nvPr>
        </p:nvSpPr>
        <p:spPr/>
        <p:txBody>
          <a:bodyPr/>
          <a:lstStyle/>
          <a:p>
            <a:fld id="{B18546B5-7AEE-4F3D-A9C9-A83AB45B3412}" type="datetime1">
              <a:rPr lang="en-GB" smtClean="0"/>
              <a:t>26/09/2024</a:t>
            </a:fld>
            <a:endParaRPr lang="en-GB"/>
          </a:p>
        </p:txBody>
      </p:sp>
      <p:sp>
        <p:nvSpPr>
          <p:cNvPr id="5" name="Footer Placeholder 4">
            <a:extLst>
              <a:ext uri="{FF2B5EF4-FFF2-40B4-BE49-F238E27FC236}">
                <a16:creationId xmlns:a16="http://schemas.microsoft.com/office/drawing/2014/main" id="{2DF4180D-E41A-CCFD-D345-77F29800D9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704821-B4C2-49DE-70F7-3AD9F9881924}"/>
              </a:ext>
            </a:extLst>
          </p:cNvPr>
          <p:cNvSpPr>
            <a:spLocks noGrp="1"/>
          </p:cNvSpPr>
          <p:nvPr>
            <p:ph type="sldNum" sz="quarter" idx="12"/>
          </p:nvPr>
        </p:nvSpPr>
        <p:spPr/>
        <p:txBody>
          <a:bodyPr/>
          <a:lstStyle/>
          <a:p>
            <a:fld id="{77BF286C-FAAF-495D-8C5B-ACCEC5983D22}" type="slidenum">
              <a:rPr lang="en-GB" smtClean="0"/>
              <a:t>‹#›</a:t>
            </a:fld>
            <a:endParaRPr lang="en-GB"/>
          </a:p>
        </p:txBody>
      </p:sp>
    </p:spTree>
    <p:extLst>
      <p:ext uri="{BB962C8B-B14F-4D97-AF65-F5344CB8AC3E}">
        <p14:creationId xmlns:p14="http://schemas.microsoft.com/office/powerpoint/2010/main" val="3601964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2C695-CAF0-AA5F-7F76-058A04D2CE0F}"/>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1463F148-C725-353F-FC79-A7DB4A37301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817065B-89BC-3D1E-1244-BDBB178EDFC4}"/>
              </a:ext>
            </a:extLst>
          </p:cNvPr>
          <p:cNvSpPr>
            <a:spLocks noGrp="1"/>
          </p:cNvSpPr>
          <p:nvPr>
            <p:ph type="dt" sz="half" idx="10"/>
          </p:nvPr>
        </p:nvSpPr>
        <p:spPr/>
        <p:txBody>
          <a:bodyPr/>
          <a:lstStyle/>
          <a:p>
            <a:fld id="{AFA442CD-B507-4831-BB28-341C52D8AEDE}" type="datetime1">
              <a:rPr lang="en-GB" smtClean="0"/>
              <a:t>26/09/2024</a:t>
            </a:fld>
            <a:endParaRPr lang="en-GB"/>
          </a:p>
        </p:txBody>
      </p:sp>
      <p:sp>
        <p:nvSpPr>
          <p:cNvPr id="5" name="Footer Placeholder 4">
            <a:extLst>
              <a:ext uri="{FF2B5EF4-FFF2-40B4-BE49-F238E27FC236}">
                <a16:creationId xmlns:a16="http://schemas.microsoft.com/office/drawing/2014/main" id="{24427CF6-28DF-14B3-0CD4-1D84DED475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685F6B-FD67-B18F-1C8A-264672D34EED}"/>
              </a:ext>
            </a:extLst>
          </p:cNvPr>
          <p:cNvSpPr>
            <a:spLocks noGrp="1"/>
          </p:cNvSpPr>
          <p:nvPr>
            <p:ph type="sldNum" sz="quarter" idx="12"/>
          </p:nvPr>
        </p:nvSpPr>
        <p:spPr/>
        <p:txBody>
          <a:bodyPr/>
          <a:lstStyle/>
          <a:p>
            <a:fld id="{77BF286C-FAAF-495D-8C5B-ACCEC5983D22}" type="slidenum">
              <a:rPr lang="en-GB" smtClean="0"/>
              <a:t>‹#›</a:t>
            </a:fld>
            <a:endParaRPr lang="en-GB"/>
          </a:p>
        </p:txBody>
      </p:sp>
    </p:spTree>
    <p:extLst>
      <p:ext uri="{BB962C8B-B14F-4D97-AF65-F5344CB8AC3E}">
        <p14:creationId xmlns:p14="http://schemas.microsoft.com/office/powerpoint/2010/main" val="3223239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98501A-044C-B1C6-F84C-B48FF86EDD4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5E93FC14-D0CF-969F-DB30-255B3DC1766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3308AAE-0B8F-0B0C-5557-685E973B7453}"/>
              </a:ext>
            </a:extLst>
          </p:cNvPr>
          <p:cNvSpPr>
            <a:spLocks noGrp="1"/>
          </p:cNvSpPr>
          <p:nvPr>
            <p:ph type="dt" sz="half" idx="10"/>
          </p:nvPr>
        </p:nvSpPr>
        <p:spPr/>
        <p:txBody>
          <a:bodyPr/>
          <a:lstStyle/>
          <a:p>
            <a:fld id="{9AE2FDF1-BA03-4E27-8807-7E4EE83FDF90}" type="datetime1">
              <a:rPr lang="en-GB" smtClean="0"/>
              <a:t>26/09/2024</a:t>
            </a:fld>
            <a:endParaRPr lang="en-GB"/>
          </a:p>
        </p:txBody>
      </p:sp>
      <p:sp>
        <p:nvSpPr>
          <p:cNvPr id="5" name="Footer Placeholder 4">
            <a:extLst>
              <a:ext uri="{FF2B5EF4-FFF2-40B4-BE49-F238E27FC236}">
                <a16:creationId xmlns:a16="http://schemas.microsoft.com/office/drawing/2014/main" id="{E23237DD-05A9-8170-2688-E329F6E240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905DA7-8E80-00BB-E5A2-CC11A03746C0}"/>
              </a:ext>
            </a:extLst>
          </p:cNvPr>
          <p:cNvSpPr>
            <a:spLocks noGrp="1"/>
          </p:cNvSpPr>
          <p:nvPr>
            <p:ph type="sldNum" sz="quarter" idx="12"/>
          </p:nvPr>
        </p:nvSpPr>
        <p:spPr/>
        <p:txBody>
          <a:bodyPr/>
          <a:lstStyle/>
          <a:p>
            <a:fld id="{77BF286C-FAAF-495D-8C5B-ACCEC5983D22}" type="slidenum">
              <a:rPr lang="en-GB" smtClean="0"/>
              <a:t>‹#›</a:t>
            </a:fld>
            <a:endParaRPr lang="en-GB"/>
          </a:p>
        </p:txBody>
      </p:sp>
    </p:spTree>
    <p:extLst>
      <p:ext uri="{BB962C8B-B14F-4D97-AF65-F5344CB8AC3E}">
        <p14:creationId xmlns:p14="http://schemas.microsoft.com/office/powerpoint/2010/main" val="3352198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D7D29-FAC7-A60C-A891-A0D9655A245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61BC925-5061-EA8F-1E2C-5FC6E3F7F8C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1E0FC98-07B9-5AF4-DB84-ACDEB4AE9F98}"/>
              </a:ext>
            </a:extLst>
          </p:cNvPr>
          <p:cNvSpPr>
            <a:spLocks noGrp="1"/>
          </p:cNvSpPr>
          <p:nvPr>
            <p:ph type="dt" sz="half" idx="10"/>
          </p:nvPr>
        </p:nvSpPr>
        <p:spPr/>
        <p:txBody>
          <a:bodyPr/>
          <a:lstStyle/>
          <a:p>
            <a:fld id="{A0BC1B9C-45EF-4D28-9D21-01106FABB20E}" type="datetime1">
              <a:rPr lang="en-GB" smtClean="0"/>
              <a:t>26/09/2024</a:t>
            </a:fld>
            <a:endParaRPr lang="en-GB"/>
          </a:p>
        </p:txBody>
      </p:sp>
      <p:sp>
        <p:nvSpPr>
          <p:cNvPr id="5" name="Footer Placeholder 4">
            <a:extLst>
              <a:ext uri="{FF2B5EF4-FFF2-40B4-BE49-F238E27FC236}">
                <a16:creationId xmlns:a16="http://schemas.microsoft.com/office/drawing/2014/main" id="{E7F3ED3E-99E0-CAFC-BE53-CD96861CFE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E211F2-E9F0-56B5-45F5-FC0593C4AA23}"/>
              </a:ext>
            </a:extLst>
          </p:cNvPr>
          <p:cNvSpPr>
            <a:spLocks noGrp="1"/>
          </p:cNvSpPr>
          <p:nvPr>
            <p:ph type="sldNum" sz="quarter" idx="12"/>
          </p:nvPr>
        </p:nvSpPr>
        <p:spPr/>
        <p:txBody>
          <a:bodyPr/>
          <a:lstStyle/>
          <a:p>
            <a:fld id="{77BF286C-FAAF-495D-8C5B-ACCEC5983D22}" type="slidenum">
              <a:rPr lang="en-GB" smtClean="0"/>
              <a:t>‹#›</a:t>
            </a:fld>
            <a:endParaRPr lang="en-GB"/>
          </a:p>
        </p:txBody>
      </p:sp>
    </p:spTree>
    <p:extLst>
      <p:ext uri="{BB962C8B-B14F-4D97-AF65-F5344CB8AC3E}">
        <p14:creationId xmlns:p14="http://schemas.microsoft.com/office/powerpoint/2010/main" val="2599174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B4975-5AF2-9616-D8B4-5B30A18057B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7FF2D767-5B39-AAEA-6BDA-76B9A42CD79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924E10F-95B0-00BD-EE66-D30DD91C40E8}"/>
              </a:ext>
            </a:extLst>
          </p:cNvPr>
          <p:cNvSpPr>
            <a:spLocks noGrp="1"/>
          </p:cNvSpPr>
          <p:nvPr>
            <p:ph type="dt" sz="half" idx="10"/>
          </p:nvPr>
        </p:nvSpPr>
        <p:spPr/>
        <p:txBody>
          <a:bodyPr/>
          <a:lstStyle/>
          <a:p>
            <a:fld id="{886B3853-7CD0-461F-AD75-5C8E5A51F408}" type="datetime1">
              <a:rPr lang="en-GB" smtClean="0"/>
              <a:t>26/09/2024</a:t>
            </a:fld>
            <a:endParaRPr lang="en-GB"/>
          </a:p>
        </p:txBody>
      </p:sp>
      <p:sp>
        <p:nvSpPr>
          <p:cNvPr id="5" name="Footer Placeholder 4">
            <a:extLst>
              <a:ext uri="{FF2B5EF4-FFF2-40B4-BE49-F238E27FC236}">
                <a16:creationId xmlns:a16="http://schemas.microsoft.com/office/drawing/2014/main" id="{9CB82E59-9EA5-07D1-7698-46CAAAAD6C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848540-CE40-5A2D-6CA1-E5C8D5A04BB6}"/>
              </a:ext>
            </a:extLst>
          </p:cNvPr>
          <p:cNvSpPr>
            <a:spLocks noGrp="1"/>
          </p:cNvSpPr>
          <p:nvPr>
            <p:ph type="sldNum" sz="quarter" idx="12"/>
          </p:nvPr>
        </p:nvSpPr>
        <p:spPr/>
        <p:txBody>
          <a:bodyPr/>
          <a:lstStyle/>
          <a:p>
            <a:fld id="{77BF286C-FAAF-495D-8C5B-ACCEC5983D22}" type="slidenum">
              <a:rPr lang="en-GB" smtClean="0"/>
              <a:t>‹#›</a:t>
            </a:fld>
            <a:endParaRPr lang="en-GB"/>
          </a:p>
        </p:txBody>
      </p:sp>
    </p:spTree>
    <p:extLst>
      <p:ext uri="{BB962C8B-B14F-4D97-AF65-F5344CB8AC3E}">
        <p14:creationId xmlns:p14="http://schemas.microsoft.com/office/powerpoint/2010/main" val="1113317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D945A-5595-6AB5-7EA2-1FEBB06112B5}"/>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D04B99F9-7338-B0B3-B6BA-E091CD2CC52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E5AD4E62-7959-AFF0-9D28-C21116FCB9B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5387162C-B2F3-E35F-75A2-CB21E9DCF3EA}"/>
              </a:ext>
            </a:extLst>
          </p:cNvPr>
          <p:cNvSpPr>
            <a:spLocks noGrp="1"/>
          </p:cNvSpPr>
          <p:nvPr>
            <p:ph type="dt" sz="half" idx="10"/>
          </p:nvPr>
        </p:nvSpPr>
        <p:spPr/>
        <p:txBody>
          <a:bodyPr/>
          <a:lstStyle/>
          <a:p>
            <a:fld id="{26226338-9FDF-48E9-B7C6-8E36C5048DED}" type="datetime1">
              <a:rPr lang="en-GB" smtClean="0"/>
              <a:t>26/09/2024</a:t>
            </a:fld>
            <a:endParaRPr lang="en-GB"/>
          </a:p>
        </p:txBody>
      </p:sp>
      <p:sp>
        <p:nvSpPr>
          <p:cNvPr id="6" name="Footer Placeholder 5">
            <a:extLst>
              <a:ext uri="{FF2B5EF4-FFF2-40B4-BE49-F238E27FC236}">
                <a16:creationId xmlns:a16="http://schemas.microsoft.com/office/drawing/2014/main" id="{AA7BC0A1-1925-A318-DCD1-93BB76AE757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64D9F38-C7DF-383B-F572-0DBC45ACC299}"/>
              </a:ext>
            </a:extLst>
          </p:cNvPr>
          <p:cNvSpPr>
            <a:spLocks noGrp="1"/>
          </p:cNvSpPr>
          <p:nvPr>
            <p:ph type="sldNum" sz="quarter" idx="12"/>
          </p:nvPr>
        </p:nvSpPr>
        <p:spPr/>
        <p:txBody>
          <a:bodyPr/>
          <a:lstStyle/>
          <a:p>
            <a:fld id="{77BF286C-FAAF-495D-8C5B-ACCEC5983D22}" type="slidenum">
              <a:rPr lang="en-GB" smtClean="0"/>
              <a:t>‹#›</a:t>
            </a:fld>
            <a:endParaRPr lang="en-GB"/>
          </a:p>
        </p:txBody>
      </p:sp>
    </p:spTree>
    <p:extLst>
      <p:ext uri="{BB962C8B-B14F-4D97-AF65-F5344CB8AC3E}">
        <p14:creationId xmlns:p14="http://schemas.microsoft.com/office/powerpoint/2010/main" val="3893889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790AD-B2BE-F800-FAB2-017EB802645D}"/>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5B373ED8-7CF3-2881-8BF7-A6E8527806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24A3A2C-15A6-B20B-9F31-12C3B370173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B950F894-D5F1-B354-6FE4-637351E96E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13FEC83-482B-491E-866A-045FFF742A6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6B835033-F709-AC89-FB24-F6DDD73E7626}"/>
              </a:ext>
            </a:extLst>
          </p:cNvPr>
          <p:cNvSpPr>
            <a:spLocks noGrp="1"/>
          </p:cNvSpPr>
          <p:nvPr>
            <p:ph type="dt" sz="half" idx="10"/>
          </p:nvPr>
        </p:nvSpPr>
        <p:spPr/>
        <p:txBody>
          <a:bodyPr/>
          <a:lstStyle/>
          <a:p>
            <a:fld id="{468906CA-F837-4D3A-8F1D-50E59C956190}" type="datetime1">
              <a:rPr lang="en-GB" smtClean="0"/>
              <a:t>26/09/2024</a:t>
            </a:fld>
            <a:endParaRPr lang="en-GB"/>
          </a:p>
        </p:txBody>
      </p:sp>
      <p:sp>
        <p:nvSpPr>
          <p:cNvPr id="8" name="Footer Placeholder 7">
            <a:extLst>
              <a:ext uri="{FF2B5EF4-FFF2-40B4-BE49-F238E27FC236}">
                <a16:creationId xmlns:a16="http://schemas.microsoft.com/office/drawing/2014/main" id="{05CEF9D9-2EB1-F5E7-4EB3-4E756979C2A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958FCF-F821-6EFE-CF4C-357DEADBC2AD}"/>
              </a:ext>
            </a:extLst>
          </p:cNvPr>
          <p:cNvSpPr>
            <a:spLocks noGrp="1"/>
          </p:cNvSpPr>
          <p:nvPr>
            <p:ph type="sldNum" sz="quarter" idx="12"/>
          </p:nvPr>
        </p:nvSpPr>
        <p:spPr/>
        <p:txBody>
          <a:bodyPr/>
          <a:lstStyle/>
          <a:p>
            <a:fld id="{77BF286C-FAAF-495D-8C5B-ACCEC5983D22}" type="slidenum">
              <a:rPr lang="en-GB" smtClean="0"/>
              <a:t>‹#›</a:t>
            </a:fld>
            <a:endParaRPr lang="en-GB"/>
          </a:p>
        </p:txBody>
      </p:sp>
    </p:spTree>
    <p:extLst>
      <p:ext uri="{BB962C8B-B14F-4D97-AF65-F5344CB8AC3E}">
        <p14:creationId xmlns:p14="http://schemas.microsoft.com/office/powerpoint/2010/main" val="2898299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D2B92-E37B-3BF9-EA73-D3652159E0CE}"/>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3D2CDE21-7D40-ADCD-E49F-3A5E2431CF5C}"/>
              </a:ext>
            </a:extLst>
          </p:cNvPr>
          <p:cNvSpPr>
            <a:spLocks noGrp="1"/>
          </p:cNvSpPr>
          <p:nvPr>
            <p:ph type="dt" sz="half" idx="10"/>
          </p:nvPr>
        </p:nvSpPr>
        <p:spPr/>
        <p:txBody>
          <a:bodyPr/>
          <a:lstStyle/>
          <a:p>
            <a:fld id="{79E6F8E4-BAC0-4928-BE6C-8C9B46E4BA7D}" type="datetime1">
              <a:rPr lang="en-GB" smtClean="0"/>
              <a:t>26/09/2024</a:t>
            </a:fld>
            <a:endParaRPr lang="en-GB"/>
          </a:p>
        </p:txBody>
      </p:sp>
      <p:sp>
        <p:nvSpPr>
          <p:cNvPr id="4" name="Footer Placeholder 3">
            <a:extLst>
              <a:ext uri="{FF2B5EF4-FFF2-40B4-BE49-F238E27FC236}">
                <a16:creationId xmlns:a16="http://schemas.microsoft.com/office/drawing/2014/main" id="{A34F3F76-2AFC-5B60-7710-5AA93DB9EC6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77063D3-A767-BF29-AF36-F116B3C667E7}"/>
              </a:ext>
            </a:extLst>
          </p:cNvPr>
          <p:cNvSpPr>
            <a:spLocks noGrp="1"/>
          </p:cNvSpPr>
          <p:nvPr>
            <p:ph type="sldNum" sz="quarter" idx="12"/>
          </p:nvPr>
        </p:nvSpPr>
        <p:spPr/>
        <p:txBody>
          <a:bodyPr/>
          <a:lstStyle/>
          <a:p>
            <a:fld id="{77BF286C-FAAF-495D-8C5B-ACCEC5983D22}" type="slidenum">
              <a:rPr lang="en-GB" smtClean="0"/>
              <a:t>‹#›</a:t>
            </a:fld>
            <a:endParaRPr lang="en-GB"/>
          </a:p>
        </p:txBody>
      </p:sp>
    </p:spTree>
    <p:extLst>
      <p:ext uri="{BB962C8B-B14F-4D97-AF65-F5344CB8AC3E}">
        <p14:creationId xmlns:p14="http://schemas.microsoft.com/office/powerpoint/2010/main" val="2528425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0FC6D7-27C5-CA76-F3B6-7FB562A110DA}"/>
              </a:ext>
            </a:extLst>
          </p:cNvPr>
          <p:cNvSpPr>
            <a:spLocks noGrp="1"/>
          </p:cNvSpPr>
          <p:nvPr>
            <p:ph type="dt" sz="half" idx="10"/>
          </p:nvPr>
        </p:nvSpPr>
        <p:spPr/>
        <p:txBody>
          <a:bodyPr/>
          <a:lstStyle/>
          <a:p>
            <a:fld id="{952049C0-3090-476A-A794-1E4234D648B8}" type="datetime1">
              <a:rPr lang="en-GB" smtClean="0"/>
              <a:t>26/09/2024</a:t>
            </a:fld>
            <a:endParaRPr lang="en-GB"/>
          </a:p>
        </p:txBody>
      </p:sp>
      <p:sp>
        <p:nvSpPr>
          <p:cNvPr id="3" name="Footer Placeholder 2">
            <a:extLst>
              <a:ext uri="{FF2B5EF4-FFF2-40B4-BE49-F238E27FC236}">
                <a16:creationId xmlns:a16="http://schemas.microsoft.com/office/drawing/2014/main" id="{6C501899-CDCC-DBA0-12F4-14CEA3D4CD0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B855D88-6EA1-6816-FAFA-1A891F81F6E4}"/>
              </a:ext>
            </a:extLst>
          </p:cNvPr>
          <p:cNvSpPr>
            <a:spLocks noGrp="1"/>
          </p:cNvSpPr>
          <p:nvPr>
            <p:ph type="sldNum" sz="quarter" idx="12"/>
          </p:nvPr>
        </p:nvSpPr>
        <p:spPr/>
        <p:txBody>
          <a:bodyPr/>
          <a:lstStyle/>
          <a:p>
            <a:fld id="{77BF286C-FAAF-495D-8C5B-ACCEC5983D22}" type="slidenum">
              <a:rPr lang="en-GB" smtClean="0"/>
              <a:t>‹#›</a:t>
            </a:fld>
            <a:endParaRPr lang="en-GB"/>
          </a:p>
        </p:txBody>
      </p:sp>
    </p:spTree>
    <p:extLst>
      <p:ext uri="{BB962C8B-B14F-4D97-AF65-F5344CB8AC3E}">
        <p14:creationId xmlns:p14="http://schemas.microsoft.com/office/powerpoint/2010/main" val="2077295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E3279-334B-B3DA-A60E-86A016AE992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FCDDFD7F-AF9B-06B1-3282-1377ED9D10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FC1A25A9-E0A4-EBA2-5220-BB81A76693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F1313AA-58A4-D8DD-0324-A12956780FEB}"/>
              </a:ext>
            </a:extLst>
          </p:cNvPr>
          <p:cNvSpPr>
            <a:spLocks noGrp="1"/>
          </p:cNvSpPr>
          <p:nvPr>
            <p:ph type="dt" sz="half" idx="10"/>
          </p:nvPr>
        </p:nvSpPr>
        <p:spPr/>
        <p:txBody>
          <a:bodyPr/>
          <a:lstStyle/>
          <a:p>
            <a:fld id="{0BC5931D-50B3-4014-9876-747FA19FBB36}" type="datetime1">
              <a:rPr lang="en-GB" smtClean="0"/>
              <a:t>26/09/2024</a:t>
            </a:fld>
            <a:endParaRPr lang="en-GB"/>
          </a:p>
        </p:txBody>
      </p:sp>
      <p:sp>
        <p:nvSpPr>
          <p:cNvPr id="6" name="Footer Placeholder 5">
            <a:extLst>
              <a:ext uri="{FF2B5EF4-FFF2-40B4-BE49-F238E27FC236}">
                <a16:creationId xmlns:a16="http://schemas.microsoft.com/office/drawing/2014/main" id="{804A8721-D592-0732-85AE-41231D2940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CE08849-A9AD-4771-A074-4CC37DD993B2}"/>
              </a:ext>
            </a:extLst>
          </p:cNvPr>
          <p:cNvSpPr>
            <a:spLocks noGrp="1"/>
          </p:cNvSpPr>
          <p:nvPr>
            <p:ph type="sldNum" sz="quarter" idx="12"/>
          </p:nvPr>
        </p:nvSpPr>
        <p:spPr/>
        <p:txBody>
          <a:bodyPr/>
          <a:lstStyle/>
          <a:p>
            <a:fld id="{77BF286C-FAAF-495D-8C5B-ACCEC5983D22}" type="slidenum">
              <a:rPr lang="en-GB" smtClean="0"/>
              <a:t>‹#›</a:t>
            </a:fld>
            <a:endParaRPr lang="en-GB"/>
          </a:p>
        </p:txBody>
      </p:sp>
    </p:spTree>
    <p:extLst>
      <p:ext uri="{BB962C8B-B14F-4D97-AF65-F5344CB8AC3E}">
        <p14:creationId xmlns:p14="http://schemas.microsoft.com/office/powerpoint/2010/main" val="4190658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87531-07A3-6D70-E869-882DD4C78D5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02D16748-E6F1-9EA9-5967-99C4E7CC22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90716BD-15A3-DC10-8E15-A06448DCB5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82699D0-31EA-6285-09B2-4A1A1B184104}"/>
              </a:ext>
            </a:extLst>
          </p:cNvPr>
          <p:cNvSpPr>
            <a:spLocks noGrp="1"/>
          </p:cNvSpPr>
          <p:nvPr>
            <p:ph type="dt" sz="half" idx="10"/>
          </p:nvPr>
        </p:nvSpPr>
        <p:spPr/>
        <p:txBody>
          <a:bodyPr/>
          <a:lstStyle/>
          <a:p>
            <a:fld id="{CB3A59BB-D4FA-44DB-A74A-6D43E0457E69}" type="datetime1">
              <a:rPr lang="en-GB" smtClean="0"/>
              <a:t>26/09/2024</a:t>
            </a:fld>
            <a:endParaRPr lang="en-GB"/>
          </a:p>
        </p:txBody>
      </p:sp>
      <p:sp>
        <p:nvSpPr>
          <p:cNvPr id="6" name="Footer Placeholder 5">
            <a:extLst>
              <a:ext uri="{FF2B5EF4-FFF2-40B4-BE49-F238E27FC236}">
                <a16:creationId xmlns:a16="http://schemas.microsoft.com/office/drawing/2014/main" id="{FC6A5C18-8807-61C0-FE6F-668F55258D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6892BB9-F744-19B9-C831-DCD145434ED5}"/>
              </a:ext>
            </a:extLst>
          </p:cNvPr>
          <p:cNvSpPr>
            <a:spLocks noGrp="1"/>
          </p:cNvSpPr>
          <p:nvPr>
            <p:ph type="sldNum" sz="quarter" idx="12"/>
          </p:nvPr>
        </p:nvSpPr>
        <p:spPr/>
        <p:txBody>
          <a:bodyPr/>
          <a:lstStyle/>
          <a:p>
            <a:fld id="{77BF286C-FAAF-495D-8C5B-ACCEC5983D22}" type="slidenum">
              <a:rPr lang="en-GB" smtClean="0"/>
              <a:t>‹#›</a:t>
            </a:fld>
            <a:endParaRPr lang="en-GB"/>
          </a:p>
        </p:txBody>
      </p:sp>
    </p:spTree>
    <p:extLst>
      <p:ext uri="{BB962C8B-B14F-4D97-AF65-F5344CB8AC3E}">
        <p14:creationId xmlns:p14="http://schemas.microsoft.com/office/powerpoint/2010/main" val="1078539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442AFF-8BB6-3599-AC15-70DE5CF762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9E8FA04A-6280-ADA6-78CF-551DE0C585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3F86C6A-6CA7-FE7B-CC55-A6E520B2FB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8680BFA-F073-4DB3-A358-545399B4B7BB}" type="datetime1">
              <a:rPr lang="en-GB" smtClean="0"/>
              <a:t>26/09/2024</a:t>
            </a:fld>
            <a:endParaRPr lang="en-GB"/>
          </a:p>
        </p:txBody>
      </p:sp>
      <p:sp>
        <p:nvSpPr>
          <p:cNvPr id="5" name="Footer Placeholder 4">
            <a:extLst>
              <a:ext uri="{FF2B5EF4-FFF2-40B4-BE49-F238E27FC236}">
                <a16:creationId xmlns:a16="http://schemas.microsoft.com/office/drawing/2014/main" id="{A3137930-1A33-9C80-C956-33A0B2CD59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3B582C66-54DF-71F3-3D09-98E26C380E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7BF286C-FAAF-495D-8C5B-ACCEC5983D22}" type="slidenum">
              <a:rPr lang="en-GB" smtClean="0"/>
              <a:t>‹#›</a:t>
            </a:fld>
            <a:endParaRPr lang="en-GB"/>
          </a:p>
        </p:txBody>
      </p:sp>
    </p:spTree>
    <p:extLst>
      <p:ext uri="{BB962C8B-B14F-4D97-AF65-F5344CB8AC3E}">
        <p14:creationId xmlns:p14="http://schemas.microsoft.com/office/powerpoint/2010/main" val="3597830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autistica.org.uk/"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pubmed.ncbi.nlm.nih.gov/3645030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autism.org.uk/advice-and-guidance/professional-practice/suicide-research"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autism.org.uk/advice-and-guidance/professional-practice/suicide-research"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zerosuicidealliance.com/autism-suicide-trainin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autism.org.uk/advice-and-guidance/professional-practice/suicide-researc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E5662-6FB4-B8C8-B31B-D31FBFA2B970}"/>
              </a:ext>
            </a:extLst>
          </p:cNvPr>
          <p:cNvSpPr>
            <a:spLocks noGrp="1"/>
          </p:cNvSpPr>
          <p:nvPr>
            <p:ph type="ctrTitle"/>
          </p:nvPr>
        </p:nvSpPr>
        <p:spPr/>
        <p:txBody>
          <a:bodyPr/>
          <a:lstStyle/>
          <a:p>
            <a:r>
              <a:rPr lang="en-GB" dirty="0"/>
              <a:t>Autism and suicide risk</a:t>
            </a:r>
          </a:p>
        </p:txBody>
      </p:sp>
      <p:sp>
        <p:nvSpPr>
          <p:cNvPr id="3" name="Subtitle 2">
            <a:extLst>
              <a:ext uri="{FF2B5EF4-FFF2-40B4-BE49-F238E27FC236}">
                <a16:creationId xmlns:a16="http://schemas.microsoft.com/office/drawing/2014/main" id="{7C76483B-0876-B9AB-7D44-01BEC3FCCFD8}"/>
              </a:ext>
            </a:extLst>
          </p:cNvPr>
          <p:cNvSpPr>
            <a:spLocks noGrp="1"/>
          </p:cNvSpPr>
          <p:nvPr>
            <p:ph type="subTitle" idx="1"/>
          </p:nvPr>
        </p:nvSpPr>
        <p:spPr/>
        <p:txBody>
          <a:bodyPr/>
          <a:lstStyle/>
          <a:p>
            <a:r>
              <a:rPr lang="en-GB" dirty="0"/>
              <a:t>Elizabeth Bailey, Public Health Manager, Inclusive Health, Luton Council, parent</a:t>
            </a:r>
          </a:p>
        </p:txBody>
      </p:sp>
      <p:sp>
        <p:nvSpPr>
          <p:cNvPr id="4" name="Slide Number Placeholder 3">
            <a:extLst>
              <a:ext uri="{FF2B5EF4-FFF2-40B4-BE49-F238E27FC236}">
                <a16:creationId xmlns:a16="http://schemas.microsoft.com/office/drawing/2014/main" id="{BFD3A9FB-BF95-6D47-045F-A673140E3266}"/>
              </a:ext>
            </a:extLst>
          </p:cNvPr>
          <p:cNvSpPr>
            <a:spLocks noGrp="1"/>
          </p:cNvSpPr>
          <p:nvPr>
            <p:ph type="sldNum" sz="quarter" idx="12"/>
          </p:nvPr>
        </p:nvSpPr>
        <p:spPr/>
        <p:txBody>
          <a:bodyPr/>
          <a:lstStyle/>
          <a:p>
            <a:fld id="{77BF286C-FAAF-495D-8C5B-ACCEC5983D22}" type="slidenum">
              <a:rPr lang="en-GB" smtClean="0"/>
              <a:t>1</a:t>
            </a:fld>
            <a:endParaRPr lang="en-GB"/>
          </a:p>
        </p:txBody>
      </p:sp>
    </p:spTree>
    <p:extLst>
      <p:ext uri="{BB962C8B-B14F-4D97-AF65-F5344CB8AC3E}">
        <p14:creationId xmlns:p14="http://schemas.microsoft.com/office/powerpoint/2010/main" val="187509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B0DCF-2B10-7208-0905-60CAF35D3B25}"/>
              </a:ext>
            </a:extLst>
          </p:cNvPr>
          <p:cNvSpPr>
            <a:spLocks noGrp="1"/>
          </p:cNvSpPr>
          <p:nvPr>
            <p:ph type="title"/>
          </p:nvPr>
        </p:nvSpPr>
        <p:spPr/>
        <p:txBody>
          <a:bodyPr/>
          <a:lstStyle/>
          <a:p>
            <a:r>
              <a:rPr lang="en-GB" dirty="0"/>
              <a:t>What the evidence base says…</a:t>
            </a:r>
          </a:p>
        </p:txBody>
      </p:sp>
      <p:sp>
        <p:nvSpPr>
          <p:cNvPr id="3" name="Content Placeholder 2">
            <a:extLst>
              <a:ext uri="{FF2B5EF4-FFF2-40B4-BE49-F238E27FC236}">
                <a16:creationId xmlns:a16="http://schemas.microsoft.com/office/drawing/2014/main" id="{B09C332D-5AFA-9D38-D18C-51C77A09388B}"/>
              </a:ext>
            </a:extLst>
          </p:cNvPr>
          <p:cNvSpPr>
            <a:spLocks noGrp="1"/>
          </p:cNvSpPr>
          <p:nvPr>
            <p:ph idx="1"/>
          </p:nvPr>
        </p:nvSpPr>
        <p:spPr/>
        <p:txBody>
          <a:bodyPr/>
          <a:lstStyle/>
          <a:p>
            <a:pPr marL="0" indent="0">
              <a:buNone/>
            </a:pPr>
            <a:r>
              <a:rPr lang="en-GB" b="0" i="0" dirty="0">
                <a:solidFill>
                  <a:srgbClr val="3F3F3F"/>
                </a:solidFill>
                <a:effectLst/>
                <a:highlight>
                  <a:srgbClr val="FFFFFF"/>
                </a:highlight>
                <a:latin typeface="hero-new"/>
              </a:rPr>
              <a:t>Autistic people are at a higher risk of suicide than non-autistic people. Figures show that as many as 11-66% of autistic adults had thought about suicide during their lifetime, and up to 35% had planned or attempted suicide (Hedley, D., &amp; </a:t>
            </a:r>
            <a:r>
              <a:rPr lang="en-GB" b="0" i="0" dirty="0" err="1">
                <a:solidFill>
                  <a:srgbClr val="3F3F3F"/>
                </a:solidFill>
                <a:effectLst/>
                <a:highlight>
                  <a:srgbClr val="FFFFFF"/>
                </a:highlight>
                <a:latin typeface="hero-new"/>
              </a:rPr>
              <a:t>Uljarević</a:t>
            </a:r>
            <a:r>
              <a:rPr lang="en-GB" b="0" i="0" dirty="0">
                <a:solidFill>
                  <a:srgbClr val="3F3F3F"/>
                </a:solidFill>
                <a:effectLst/>
                <a:highlight>
                  <a:srgbClr val="FFFFFF"/>
                </a:highlight>
                <a:latin typeface="hero-new"/>
              </a:rPr>
              <a:t>, M. 2018). Autistic people are also more at risk of dying by suicide than non-autistic people, with the highest risk seen in autistic people without co-occurring intellectual disability, and autistic women (</a:t>
            </a:r>
            <a:r>
              <a:rPr lang="en-GB" b="0" i="0" dirty="0" err="1">
                <a:solidFill>
                  <a:srgbClr val="3F3F3F"/>
                </a:solidFill>
                <a:effectLst/>
                <a:highlight>
                  <a:srgbClr val="FFFFFF"/>
                </a:highlight>
                <a:latin typeface="hero-new"/>
              </a:rPr>
              <a:t>Hirvikoski</a:t>
            </a:r>
            <a:r>
              <a:rPr lang="en-GB" b="0" i="0" dirty="0">
                <a:solidFill>
                  <a:srgbClr val="3F3F3F"/>
                </a:solidFill>
                <a:effectLst/>
                <a:highlight>
                  <a:srgbClr val="FFFFFF"/>
                </a:highlight>
                <a:latin typeface="hero-new"/>
              </a:rPr>
              <a:t>, T. et al 2020; Kirby, A.V. et al. 2020). https://www.autism.org.uk/advice-and-guidance/professional-practice/suicide-research</a:t>
            </a:r>
          </a:p>
          <a:p>
            <a:endParaRPr lang="en-GB" b="0" i="0" dirty="0">
              <a:solidFill>
                <a:srgbClr val="3F3F3F"/>
              </a:solidFill>
              <a:effectLst/>
              <a:highlight>
                <a:srgbClr val="FFFFFF"/>
              </a:highlight>
              <a:latin typeface="hero-new"/>
            </a:endParaRPr>
          </a:p>
          <a:p>
            <a:endParaRPr lang="en-GB" dirty="0"/>
          </a:p>
        </p:txBody>
      </p:sp>
      <p:sp>
        <p:nvSpPr>
          <p:cNvPr id="4" name="Slide Number Placeholder 3">
            <a:extLst>
              <a:ext uri="{FF2B5EF4-FFF2-40B4-BE49-F238E27FC236}">
                <a16:creationId xmlns:a16="http://schemas.microsoft.com/office/drawing/2014/main" id="{9B7A2D1B-D4DF-935D-E94A-1E5A5AB739ED}"/>
              </a:ext>
            </a:extLst>
          </p:cNvPr>
          <p:cNvSpPr>
            <a:spLocks noGrp="1"/>
          </p:cNvSpPr>
          <p:nvPr>
            <p:ph type="sldNum" sz="quarter" idx="12"/>
          </p:nvPr>
        </p:nvSpPr>
        <p:spPr/>
        <p:txBody>
          <a:bodyPr/>
          <a:lstStyle/>
          <a:p>
            <a:fld id="{77BF286C-FAAF-495D-8C5B-ACCEC5983D22}" type="slidenum">
              <a:rPr lang="en-GB" smtClean="0"/>
              <a:t>2</a:t>
            </a:fld>
            <a:endParaRPr lang="en-GB"/>
          </a:p>
        </p:txBody>
      </p:sp>
    </p:spTree>
    <p:extLst>
      <p:ext uri="{BB962C8B-B14F-4D97-AF65-F5344CB8AC3E}">
        <p14:creationId xmlns:p14="http://schemas.microsoft.com/office/powerpoint/2010/main" val="1543375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7D2CE-AD01-88F3-AD80-FDFBFCB45CA9}"/>
              </a:ext>
            </a:extLst>
          </p:cNvPr>
          <p:cNvSpPr>
            <a:spLocks noGrp="1"/>
          </p:cNvSpPr>
          <p:nvPr>
            <p:ph type="title"/>
          </p:nvPr>
        </p:nvSpPr>
        <p:spPr/>
        <p:txBody>
          <a:bodyPr/>
          <a:lstStyle/>
          <a:p>
            <a:r>
              <a:rPr lang="en-GB" dirty="0"/>
              <a:t>What the evidence base says…</a:t>
            </a:r>
          </a:p>
        </p:txBody>
      </p:sp>
      <p:sp>
        <p:nvSpPr>
          <p:cNvPr id="3" name="Content Placeholder 2">
            <a:extLst>
              <a:ext uri="{FF2B5EF4-FFF2-40B4-BE49-F238E27FC236}">
                <a16:creationId xmlns:a16="http://schemas.microsoft.com/office/drawing/2014/main" id="{099A2C81-56EE-2EF6-D835-D5445279A5FC}"/>
              </a:ext>
            </a:extLst>
          </p:cNvPr>
          <p:cNvSpPr>
            <a:spLocks noGrp="1"/>
          </p:cNvSpPr>
          <p:nvPr>
            <p:ph idx="1"/>
          </p:nvPr>
        </p:nvSpPr>
        <p:spPr/>
        <p:txBody>
          <a:bodyPr>
            <a:normAutofit fontScale="92500" lnSpcReduction="10000"/>
          </a:bodyPr>
          <a:lstStyle/>
          <a:p>
            <a:r>
              <a:rPr lang="en-GB" sz="1600" dirty="0"/>
              <a:t>Autistic adults with no learning disability are 9 X more likely to die by suicide than the general population</a:t>
            </a:r>
          </a:p>
          <a:p>
            <a:r>
              <a:rPr lang="en-GB" sz="1600" dirty="0"/>
              <a:t>It is the second leading cause of death for autistic people. Average life expectancy for autistic people is just 54 years old. (Swedish study over 27,000 cases)</a:t>
            </a:r>
          </a:p>
          <a:p>
            <a:r>
              <a:rPr lang="en-GB" sz="1600" dirty="0"/>
              <a:t>Up to 66% of autistic adults have considered suicide</a:t>
            </a:r>
          </a:p>
          <a:p>
            <a:r>
              <a:rPr lang="en-GB" sz="1600" dirty="0"/>
              <a:t>Adult autistics significantly more likely to die by suicide than the general population.</a:t>
            </a:r>
          </a:p>
          <a:p>
            <a:r>
              <a:rPr lang="en-GB" sz="1600" dirty="0"/>
              <a:t>Suicide attempts tend to be more aggressive and lethal</a:t>
            </a:r>
          </a:p>
          <a:p>
            <a:r>
              <a:rPr lang="en-GB" sz="1600" dirty="0"/>
              <a:t>Autistic children are 28 X more likely to think about or try suicide</a:t>
            </a:r>
          </a:p>
          <a:p>
            <a:r>
              <a:rPr lang="en-GB" sz="1600" dirty="0"/>
              <a:t>One study showed that 15% of autistic children had suicidal thoughts compared to 0.5% of typically developing children</a:t>
            </a:r>
          </a:p>
          <a:p>
            <a:r>
              <a:rPr lang="en-GB" sz="1600" dirty="0"/>
              <a:t>Autistic females are at a higher risk of suicide attempts and self-harm than autistic males, but suicide mortality and ideation are similar amongst males and females.</a:t>
            </a:r>
          </a:p>
          <a:p>
            <a:r>
              <a:rPr lang="en-GB" sz="1600" dirty="0"/>
              <a:t>In the 86 days leading up to the first Lockdown and up to the 56 days after ¼ of young people who died by suicide were autistic or had ADHD.</a:t>
            </a:r>
          </a:p>
          <a:p>
            <a:r>
              <a:rPr lang="en-GB" sz="1600" dirty="0"/>
              <a:t>Autistic people make up approximately 1% of the population but 11% of suicides.</a:t>
            </a:r>
          </a:p>
          <a:p>
            <a:r>
              <a:rPr lang="en-GB" sz="1600" dirty="0"/>
              <a:t>Every suicide is a tragedy but these statistics of the mortality rate for autistic people is a national crisis</a:t>
            </a:r>
          </a:p>
          <a:p>
            <a:pPr marL="0" indent="0">
              <a:buNone/>
            </a:pPr>
            <a:r>
              <a:rPr lang="en-GB" sz="1600" dirty="0"/>
              <a:t>(</a:t>
            </a:r>
            <a:r>
              <a:rPr lang="en-GB" sz="1600" dirty="0">
                <a:hlinkClick r:id="rId3"/>
              </a:rPr>
              <a:t>https://www.autistica.org.uk</a:t>
            </a:r>
            <a:r>
              <a:rPr lang="en-GB" sz="1600" dirty="0"/>
              <a:t>)</a:t>
            </a:r>
          </a:p>
        </p:txBody>
      </p:sp>
      <p:sp>
        <p:nvSpPr>
          <p:cNvPr id="4" name="Slide Number Placeholder 3">
            <a:extLst>
              <a:ext uri="{FF2B5EF4-FFF2-40B4-BE49-F238E27FC236}">
                <a16:creationId xmlns:a16="http://schemas.microsoft.com/office/drawing/2014/main" id="{D529FDA2-4B92-C868-7239-9E9B61BEB2B9}"/>
              </a:ext>
            </a:extLst>
          </p:cNvPr>
          <p:cNvSpPr>
            <a:spLocks noGrp="1"/>
          </p:cNvSpPr>
          <p:nvPr>
            <p:ph type="sldNum" sz="quarter" idx="12"/>
          </p:nvPr>
        </p:nvSpPr>
        <p:spPr/>
        <p:txBody>
          <a:bodyPr/>
          <a:lstStyle/>
          <a:p>
            <a:fld id="{77BF286C-FAAF-495D-8C5B-ACCEC5983D22}" type="slidenum">
              <a:rPr lang="en-GB" smtClean="0"/>
              <a:t>3</a:t>
            </a:fld>
            <a:endParaRPr lang="en-GB"/>
          </a:p>
        </p:txBody>
      </p:sp>
    </p:spTree>
    <p:extLst>
      <p:ext uri="{BB962C8B-B14F-4D97-AF65-F5344CB8AC3E}">
        <p14:creationId xmlns:p14="http://schemas.microsoft.com/office/powerpoint/2010/main" val="3483536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6DA19-1389-13D0-1113-27943653D376}"/>
              </a:ext>
            </a:extLst>
          </p:cNvPr>
          <p:cNvSpPr>
            <a:spLocks noGrp="1"/>
          </p:cNvSpPr>
          <p:nvPr>
            <p:ph type="title"/>
          </p:nvPr>
        </p:nvSpPr>
        <p:spPr/>
        <p:txBody>
          <a:bodyPr/>
          <a:lstStyle/>
          <a:p>
            <a:r>
              <a:rPr lang="en-GB" dirty="0"/>
              <a:t>What the evidence base says…</a:t>
            </a:r>
          </a:p>
        </p:txBody>
      </p:sp>
      <p:sp>
        <p:nvSpPr>
          <p:cNvPr id="3" name="Content Placeholder 2">
            <a:extLst>
              <a:ext uri="{FF2B5EF4-FFF2-40B4-BE49-F238E27FC236}">
                <a16:creationId xmlns:a16="http://schemas.microsoft.com/office/drawing/2014/main" id="{701C54FF-599D-5494-A74B-63D82A3BB209}"/>
              </a:ext>
            </a:extLst>
          </p:cNvPr>
          <p:cNvSpPr>
            <a:spLocks noGrp="1"/>
          </p:cNvSpPr>
          <p:nvPr>
            <p:ph idx="1"/>
          </p:nvPr>
        </p:nvSpPr>
        <p:spPr/>
        <p:txBody>
          <a:bodyPr>
            <a:normAutofit/>
          </a:bodyPr>
          <a:lstStyle/>
          <a:p>
            <a:r>
              <a:rPr lang="en-GB" b="0" i="0" dirty="0">
                <a:solidFill>
                  <a:srgbClr val="212121"/>
                </a:solidFill>
                <a:effectLst/>
                <a:highlight>
                  <a:srgbClr val="FFFFFF"/>
                </a:highlight>
                <a:latin typeface="BlinkMacSystemFont"/>
              </a:rPr>
              <a:t>Autism with co-occurring exceptional cognitive ability is often accompanied by severe internalizing symptoms and feelings of inadequacy. A large-scale university of Iowa </a:t>
            </a:r>
            <a:r>
              <a:rPr lang="en-GB" dirty="0">
                <a:solidFill>
                  <a:srgbClr val="212121"/>
                </a:solidFill>
                <a:highlight>
                  <a:srgbClr val="FFFFFF"/>
                </a:highlight>
                <a:latin typeface="BlinkMacSystemFont"/>
              </a:rPr>
              <a:t>s</a:t>
            </a:r>
            <a:r>
              <a:rPr lang="en-GB" b="0" i="0" dirty="0">
                <a:solidFill>
                  <a:srgbClr val="212121"/>
                </a:solidFill>
                <a:effectLst/>
                <a:highlight>
                  <a:srgbClr val="FFFFFF"/>
                </a:highlight>
                <a:latin typeface="BlinkMacSystemFont"/>
              </a:rPr>
              <a:t>tudy examined two samples of high-ability autistic individuals for factors that were predictive of suicidal ideation. Taken together, these results suggest that on a phenotypic and genetic level, increasing cognitive ability is an unexpected risk factor for suicidal ideation in individuals diagnosed with, or at risk for autism. </a:t>
            </a:r>
            <a:r>
              <a:rPr lang="en-GB" b="0" i="0" dirty="0">
                <a:solidFill>
                  <a:srgbClr val="212121"/>
                </a:solidFill>
                <a:effectLst/>
                <a:highlight>
                  <a:srgbClr val="FFFFFF"/>
                </a:highlight>
                <a:latin typeface="BlinkMacSystemFont"/>
                <a:hlinkClick r:id="rId2"/>
              </a:rPr>
              <a:t>https://pubmed.ncbi.nlm.nih.gov/36450307/</a:t>
            </a:r>
            <a:endParaRPr lang="en-GB" b="0" i="0" dirty="0">
              <a:solidFill>
                <a:srgbClr val="212121"/>
              </a:solidFill>
              <a:effectLst/>
              <a:highlight>
                <a:srgbClr val="FFFFFF"/>
              </a:highlight>
              <a:latin typeface="BlinkMacSystemFont"/>
            </a:endParaRPr>
          </a:p>
          <a:p>
            <a:endParaRPr lang="en-GB" dirty="0"/>
          </a:p>
        </p:txBody>
      </p:sp>
      <p:sp>
        <p:nvSpPr>
          <p:cNvPr id="4" name="Slide Number Placeholder 3">
            <a:extLst>
              <a:ext uri="{FF2B5EF4-FFF2-40B4-BE49-F238E27FC236}">
                <a16:creationId xmlns:a16="http://schemas.microsoft.com/office/drawing/2014/main" id="{D67BE205-7F59-C94C-A6E6-D83BED6985D9}"/>
              </a:ext>
            </a:extLst>
          </p:cNvPr>
          <p:cNvSpPr>
            <a:spLocks noGrp="1"/>
          </p:cNvSpPr>
          <p:nvPr>
            <p:ph type="sldNum" sz="quarter" idx="12"/>
          </p:nvPr>
        </p:nvSpPr>
        <p:spPr/>
        <p:txBody>
          <a:bodyPr/>
          <a:lstStyle/>
          <a:p>
            <a:fld id="{77BF286C-FAAF-495D-8C5B-ACCEC5983D22}" type="slidenum">
              <a:rPr lang="en-GB" smtClean="0"/>
              <a:t>4</a:t>
            </a:fld>
            <a:endParaRPr lang="en-GB"/>
          </a:p>
        </p:txBody>
      </p:sp>
    </p:spTree>
    <p:extLst>
      <p:ext uri="{BB962C8B-B14F-4D97-AF65-F5344CB8AC3E}">
        <p14:creationId xmlns:p14="http://schemas.microsoft.com/office/powerpoint/2010/main" val="621508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CC7CB-E33F-3CC1-972E-B25F319074BC}"/>
              </a:ext>
            </a:extLst>
          </p:cNvPr>
          <p:cNvSpPr>
            <a:spLocks noGrp="1"/>
          </p:cNvSpPr>
          <p:nvPr>
            <p:ph type="title"/>
          </p:nvPr>
        </p:nvSpPr>
        <p:spPr/>
        <p:txBody>
          <a:bodyPr/>
          <a:lstStyle/>
          <a:p>
            <a:r>
              <a:rPr lang="en-GB" b="1" i="0" dirty="0">
                <a:effectLst/>
                <a:highlight>
                  <a:srgbClr val="FFFFFF"/>
                </a:highlight>
                <a:latin typeface="hero-new"/>
              </a:rPr>
              <a:t>Why are autistic people more at risk?</a:t>
            </a:r>
            <a:endParaRPr lang="en-GB" dirty="0"/>
          </a:p>
        </p:txBody>
      </p:sp>
      <p:sp>
        <p:nvSpPr>
          <p:cNvPr id="3" name="Content Placeholder 2">
            <a:extLst>
              <a:ext uri="{FF2B5EF4-FFF2-40B4-BE49-F238E27FC236}">
                <a16:creationId xmlns:a16="http://schemas.microsoft.com/office/drawing/2014/main" id="{5576B339-0143-DFE2-0DB1-18C832404510}"/>
              </a:ext>
            </a:extLst>
          </p:cNvPr>
          <p:cNvSpPr>
            <a:spLocks noGrp="1"/>
          </p:cNvSpPr>
          <p:nvPr>
            <p:ph idx="1"/>
          </p:nvPr>
        </p:nvSpPr>
        <p:spPr/>
        <p:txBody>
          <a:bodyPr>
            <a:normAutofit fontScale="25000" lnSpcReduction="20000"/>
          </a:bodyPr>
          <a:lstStyle/>
          <a:p>
            <a:pPr marL="0" indent="0" algn="l">
              <a:buNone/>
            </a:pPr>
            <a:r>
              <a:rPr lang="en-GB" sz="5600" b="0" i="0" dirty="0">
                <a:effectLst/>
                <a:highlight>
                  <a:srgbClr val="FFFFFF"/>
                </a:highlight>
                <a:latin typeface="hero-new"/>
              </a:rPr>
              <a:t>Just like in the general population, experiencing mental health problems, social isolation and unemployment can increase suicide risk in autistic people. Yet, being autistic in itself is thought to contribute to this risk over and above these other factors (Cassidy, S. A. et al 2018b). </a:t>
            </a:r>
          </a:p>
          <a:p>
            <a:pPr marL="0" indent="0" algn="l">
              <a:buNone/>
            </a:pPr>
            <a:r>
              <a:rPr lang="en-GB" sz="5600" b="1" i="0" dirty="0">
                <a:effectLst/>
                <a:highlight>
                  <a:srgbClr val="FFFFFF"/>
                </a:highlight>
                <a:latin typeface="hero-new"/>
              </a:rPr>
              <a:t>Camouflaging</a:t>
            </a:r>
          </a:p>
          <a:p>
            <a:pPr algn="l"/>
            <a:r>
              <a:rPr lang="en-GB" sz="5600" b="0" i="0" dirty="0">
                <a:effectLst/>
                <a:highlight>
                  <a:srgbClr val="FFFFFF"/>
                </a:highlight>
                <a:latin typeface="hero-new"/>
              </a:rPr>
              <a:t>Camouflaging, or masking, is when an autistic person actively hides their autistic traits during social situations in order be accepted by non-autistic peers.  It negatively affects the mental health of autistic people, and is associated with higher rates of suicidality (Bradley, L. et al 2021; Cassidy, S. A. et al 2020a; Cassidy, S. A. et al 2020b). Likewise, camouflaging can mean less support if professionals underestimate an autistic persons’ true level of distress (</a:t>
            </a:r>
            <a:r>
              <a:rPr lang="en-GB" sz="5600" b="0" i="0" dirty="0" err="1">
                <a:effectLst/>
                <a:highlight>
                  <a:srgbClr val="FFFFFF"/>
                </a:highlight>
                <a:latin typeface="hero-new"/>
              </a:rPr>
              <a:t>Camm</a:t>
            </a:r>
            <a:r>
              <a:rPr lang="en-GB" sz="5600" b="0" i="0" dirty="0">
                <a:effectLst/>
                <a:highlight>
                  <a:srgbClr val="FFFFFF"/>
                </a:highlight>
                <a:latin typeface="hero-new"/>
              </a:rPr>
              <a:t>-Crosbie, L. et al 2019). </a:t>
            </a:r>
          </a:p>
          <a:p>
            <a:pPr marL="0" indent="0" algn="l">
              <a:buNone/>
            </a:pPr>
            <a:r>
              <a:rPr lang="en-GB" sz="5600" b="1" i="0" dirty="0">
                <a:effectLst/>
                <a:highlight>
                  <a:srgbClr val="FFFFFF"/>
                </a:highlight>
                <a:latin typeface="hero-new"/>
              </a:rPr>
              <a:t>Alexithymia</a:t>
            </a:r>
          </a:p>
          <a:p>
            <a:pPr algn="l"/>
            <a:r>
              <a:rPr lang="en-GB" sz="5600" b="0" i="0" dirty="0">
                <a:effectLst/>
                <a:highlight>
                  <a:srgbClr val="FFFFFF"/>
                </a:highlight>
                <a:latin typeface="hero-new"/>
              </a:rPr>
              <a:t>Some autistic people also experience alexithymia, making it difficult for them to identify and describe their own emotions (Costa, A.P. et al 2020). Therefore an individual may not recognise they are in crisis, or be less likely to seek help if they can’t put their feelings into words. </a:t>
            </a:r>
          </a:p>
          <a:p>
            <a:pPr marL="0" indent="0" algn="l">
              <a:buNone/>
            </a:pPr>
            <a:r>
              <a:rPr lang="en-GB" sz="5600" b="1" i="0" dirty="0">
                <a:effectLst/>
                <a:highlight>
                  <a:srgbClr val="FFFFFF"/>
                </a:highlight>
                <a:latin typeface="hero-new"/>
              </a:rPr>
              <a:t>Repetitive thoughts</a:t>
            </a:r>
          </a:p>
          <a:p>
            <a:pPr algn="l"/>
            <a:r>
              <a:rPr lang="en-GB" sz="5600" b="0" i="0" dirty="0">
                <a:effectLst/>
                <a:highlight>
                  <a:srgbClr val="FFFFFF"/>
                </a:highlight>
                <a:latin typeface="hero-new"/>
              </a:rPr>
              <a:t>Autistic individuals can also get stuck on or continuously mull over a particular thought or behaviour. If suicide crosses their mind, it may be more likely to stay there. This persistent thinking can lead to feeling trapped in an unbearable situation, with no hope of escape or rescue (South, M. et al. 2019; </a:t>
            </a:r>
            <a:r>
              <a:rPr lang="en-GB" sz="5600" b="0" i="0" dirty="0" err="1">
                <a:effectLst/>
                <a:highlight>
                  <a:srgbClr val="FFFFFF"/>
                </a:highlight>
                <a:latin typeface="hero-new"/>
              </a:rPr>
              <a:t>Arwert</a:t>
            </a:r>
            <a:r>
              <a:rPr lang="en-GB" sz="5600" b="0" i="0" dirty="0">
                <a:effectLst/>
                <a:highlight>
                  <a:srgbClr val="FFFFFF"/>
                </a:highlight>
                <a:latin typeface="hero-new"/>
              </a:rPr>
              <a:t>. T.G., </a:t>
            </a:r>
            <a:r>
              <a:rPr lang="en-GB" sz="5600" b="0" i="0" dirty="0" err="1">
                <a:effectLst/>
                <a:highlight>
                  <a:srgbClr val="FFFFFF"/>
                </a:highlight>
                <a:latin typeface="hero-new"/>
              </a:rPr>
              <a:t>Sizoo</a:t>
            </a:r>
            <a:r>
              <a:rPr lang="en-GB" sz="5600" b="0" i="0" dirty="0">
                <a:effectLst/>
                <a:highlight>
                  <a:srgbClr val="FFFFFF"/>
                </a:highlight>
                <a:latin typeface="hero-new"/>
              </a:rPr>
              <a:t>, B.B. 2020). </a:t>
            </a:r>
          </a:p>
          <a:p>
            <a:pPr marL="0" indent="0" algn="l">
              <a:buNone/>
            </a:pPr>
            <a:r>
              <a:rPr lang="en-GB" sz="5600" b="1" i="0" dirty="0">
                <a:effectLst/>
                <a:highlight>
                  <a:srgbClr val="FFFFFF"/>
                </a:highlight>
                <a:latin typeface="hero-new"/>
              </a:rPr>
              <a:t>Lack of support</a:t>
            </a:r>
          </a:p>
          <a:p>
            <a:pPr algn="l"/>
            <a:r>
              <a:rPr lang="en-GB" sz="5600" b="0" i="0" dirty="0">
                <a:effectLst/>
                <a:highlight>
                  <a:srgbClr val="FFFFFF"/>
                </a:highlight>
                <a:latin typeface="hero-new"/>
              </a:rPr>
              <a:t>On top of everything, autistic people also experience an absence of appropriate support and services for mental health problems and suicidality (</a:t>
            </a:r>
            <a:r>
              <a:rPr lang="en-GB" sz="5600" b="0" i="0" dirty="0" err="1">
                <a:effectLst/>
                <a:highlight>
                  <a:srgbClr val="FFFFFF"/>
                </a:highlight>
                <a:latin typeface="hero-new"/>
              </a:rPr>
              <a:t>Camm-Brosbie</a:t>
            </a:r>
            <a:r>
              <a:rPr lang="en-GB" sz="5600" b="0" i="0" dirty="0">
                <a:effectLst/>
                <a:highlight>
                  <a:srgbClr val="FFFFFF"/>
                </a:highlight>
                <a:latin typeface="hero-new"/>
              </a:rPr>
              <a:t>, L. et al. 2019), and report a higher number of unmet needs compared with the general population. This lack of support is associated with an increased risk of depression and suicidality in autistic individuals (Cassidy, S. A. et al. 2018b). </a:t>
            </a:r>
          </a:p>
          <a:p>
            <a:pPr marL="0" indent="0" algn="l">
              <a:buNone/>
            </a:pPr>
            <a:r>
              <a:rPr lang="en-GB" sz="5600" b="0" i="0" dirty="0">
                <a:effectLst/>
                <a:highlight>
                  <a:srgbClr val="FFFFFF"/>
                </a:highlight>
                <a:latin typeface="hero-new"/>
                <a:hlinkClick r:id="rId3"/>
              </a:rPr>
              <a:t>https://www.autism.org.uk/advice-and-guidance/professional-practice/suicide-research</a:t>
            </a:r>
            <a:endParaRPr lang="en-GB" sz="5600" dirty="0">
              <a:highlight>
                <a:srgbClr val="FFFFFF"/>
              </a:highlight>
              <a:latin typeface="hero-new"/>
            </a:endParaRPr>
          </a:p>
          <a:p>
            <a:pPr algn="l"/>
            <a:endParaRPr lang="en-GB" sz="5600" b="0" i="0" dirty="0">
              <a:effectLst/>
              <a:highlight>
                <a:srgbClr val="FFFFFF"/>
              </a:highlight>
              <a:latin typeface="hero-new"/>
            </a:endParaRPr>
          </a:p>
          <a:p>
            <a:endParaRPr lang="en-GB" dirty="0"/>
          </a:p>
        </p:txBody>
      </p:sp>
      <p:sp>
        <p:nvSpPr>
          <p:cNvPr id="4" name="Slide Number Placeholder 3">
            <a:extLst>
              <a:ext uri="{FF2B5EF4-FFF2-40B4-BE49-F238E27FC236}">
                <a16:creationId xmlns:a16="http://schemas.microsoft.com/office/drawing/2014/main" id="{64BF8A11-C739-BC3B-5646-5F197D3A9B24}"/>
              </a:ext>
            </a:extLst>
          </p:cNvPr>
          <p:cNvSpPr>
            <a:spLocks noGrp="1"/>
          </p:cNvSpPr>
          <p:nvPr>
            <p:ph type="sldNum" sz="quarter" idx="12"/>
          </p:nvPr>
        </p:nvSpPr>
        <p:spPr/>
        <p:txBody>
          <a:bodyPr/>
          <a:lstStyle/>
          <a:p>
            <a:fld id="{77BF286C-FAAF-495D-8C5B-ACCEC5983D22}" type="slidenum">
              <a:rPr lang="en-GB" smtClean="0"/>
              <a:t>5</a:t>
            </a:fld>
            <a:endParaRPr lang="en-GB"/>
          </a:p>
        </p:txBody>
      </p:sp>
    </p:spTree>
    <p:extLst>
      <p:ext uri="{BB962C8B-B14F-4D97-AF65-F5344CB8AC3E}">
        <p14:creationId xmlns:p14="http://schemas.microsoft.com/office/powerpoint/2010/main" val="620783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D35F2-1B54-6554-8E16-4E05B4F982F6}"/>
              </a:ext>
            </a:extLst>
          </p:cNvPr>
          <p:cNvSpPr>
            <a:spLocks noGrp="1"/>
          </p:cNvSpPr>
          <p:nvPr>
            <p:ph type="title"/>
          </p:nvPr>
        </p:nvSpPr>
        <p:spPr/>
        <p:txBody>
          <a:bodyPr/>
          <a:lstStyle/>
          <a:p>
            <a:r>
              <a:rPr lang="en-GB" dirty="0"/>
              <a:t>What the national strategy proposes…</a:t>
            </a:r>
          </a:p>
        </p:txBody>
      </p:sp>
      <p:sp>
        <p:nvSpPr>
          <p:cNvPr id="3" name="Content Placeholder 2">
            <a:extLst>
              <a:ext uri="{FF2B5EF4-FFF2-40B4-BE49-F238E27FC236}">
                <a16:creationId xmlns:a16="http://schemas.microsoft.com/office/drawing/2014/main" id="{991E3CDB-0DD4-88F6-38F0-91613CCD6D48}"/>
              </a:ext>
            </a:extLst>
          </p:cNvPr>
          <p:cNvSpPr>
            <a:spLocks noGrp="1"/>
          </p:cNvSpPr>
          <p:nvPr>
            <p:ph idx="1"/>
          </p:nvPr>
        </p:nvSpPr>
        <p:spPr/>
        <p:txBody>
          <a:bodyPr>
            <a:normAutofit fontScale="77500" lnSpcReduction="20000"/>
          </a:bodyPr>
          <a:lstStyle/>
          <a:p>
            <a:r>
              <a:rPr lang="en-GB" dirty="0"/>
              <a:t>Work with National Confidential Inquiry into Suicide and Safety in Mental Health (NCISH University of Manchester) to develop a clearer national picture of suicides in autistic adults, children and young people.	</a:t>
            </a:r>
          </a:p>
          <a:p>
            <a:r>
              <a:rPr lang="en-GB" dirty="0"/>
              <a:t>Draw learning from the Learning from Lives and Deaths - people with a learning disability and autistic people (</a:t>
            </a:r>
            <a:r>
              <a:rPr lang="en-GB" dirty="0" err="1"/>
              <a:t>LeDeR</a:t>
            </a:r>
            <a:r>
              <a:rPr lang="en-GB" dirty="0"/>
              <a:t>) programme to identify areas for improvement to prevent suicides.	</a:t>
            </a:r>
          </a:p>
          <a:p>
            <a:r>
              <a:rPr lang="en-GB" dirty="0"/>
              <a:t>Consider the results of the NIHR-funded study that is testing the effectiveness of adapted suicide safety plans to reduce self-harm, suicidal thoughts and behaviours among autistic people, once it is completed. DHSC Once published – expected 2024.</a:t>
            </a:r>
          </a:p>
          <a:p>
            <a:r>
              <a:rPr lang="en-GB" dirty="0"/>
              <a:t>Consider opportunities for provide support for autistic children within the education system and any tailored support that might be needed for different groups, including autistic children. As part of the RSHE review, DfE will consider whether more specific guidance is needed to support those teaching RSHE to pupils with special educational needs and disabilities, including autism.	</a:t>
            </a:r>
          </a:p>
        </p:txBody>
      </p:sp>
      <p:sp>
        <p:nvSpPr>
          <p:cNvPr id="4" name="Slide Number Placeholder 3">
            <a:extLst>
              <a:ext uri="{FF2B5EF4-FFF2-40B4-BE49-F238E27FC236}">
                <a16:creationId xmlns:a16="http://schemas.microsoft.com/office/drawing/2014/main" id="{51147356-2B25-2FDB-94A7-7BBE43140F11}"/>
              </a:ext>
            </a:extLst>
          </p:cNvPr>
          <p:cNvSpPr>
            <a:spLocks noGrp="1"/>
          </p:cNvSpPr>
          <p:nvPr>
            <p:ph type="sldNum" sz="quarter" idx="12"/>
          </p:nvPr>
        </p:nvSpPr>
        <p:spPr/>
        <p:txBody>
          <a:bodyPr/>
          <a:lstStyle/>
          <a:p>
            <a:fld id="{77BF286C-FAAF-495D-8C5B-ACCEC5983D22}" type="slidenum">
              <a:rPr lang="en-GB" smtClean="0"/>
              <a:t>6</a:t>
            </a:fld>
            <a:endParaRPr lang="en-GB"/>
          </a:p>
        </p:txBody>
      </p:sp>
    </p:spTree>
    <p:extLst>
      <p:ext uri="{BB962C8B-B14F-4D97-AF65-F5344CB8AC3E}">
        <p14:creationId xmlns:p14="http://schemas.microsoft.com/office/powerpoint/2010/main" val="2189365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F47DB-C091-D6EA-1F4B-7501B2C4641B}"/>
              </a:ext>
            </a:extLst>
          </p:cNvPr>
          <p:cNvSpPr>
            <a:spLocks noGrp="1"/>
          </p:cNvSpPr>
          <p:nvPr>
            <p:ph type="title"/>
          </p:nvPr>
        </p:nvSpPr>
        <p:spPr/>
        <p:txBody>
          <a:bodyPr/>
          <a:lstStyle/>
          <a:p>
            <a:r>
              <a:rPr lang="en-GB" dirty="0"/>
              <a:t>Issues</a:t>
            </a:r>
          </a:p>
        </p:txBody>
      </p:sp>
      <p:sp>
        <p:nvSpPr>
          <p:cNvPr id="3" name="Content Placeholder 2">
            <a:extLst>
              <a:ext uri="{FF2B5EF4-FFF2-40B4-BE49-F238E27FC236}">
                <a16:creationId xmlns:a16="http://schemas.microsoft.com/office/drawing/2014/main" id="{8BE238C8-14EC-206A-CFEC-24EBFC39E9DC}"/>
              </a:ext>
            </a:extLst>
          </p:cNvPr>
          <p:cNvSpPr>
            <a:spLocks noGrp="1"/>
          </p:cNvSpPr>
          <p:nvPr>
            <p:ph idx="1"/>
          </p:nvPr>
        </p:nvSpPr>
        <p:spPr/>
        <p:txBody>
          <a:bodyPr/>
          <a:lstStyle/>
          <a:p>
            <a:r>
              <a:rPr lang="en-GB" dirty="0"/>
              <a:t>Information not routinely captured in coroner’s reports.</a:t>
            </a:r>
          </a:p>
          <a:p>
            <a:r>
              <a:rPr lang="en-GB" dirty="0"/>
              <a:t>Many people are undiagnosed including many very vulnerable people, for example in the criminal justice system</a:t>
            </a:r>
          </a:p>
          <a:p>
            <a:r>
              <a:rPr lang="en-GB" dirty="0"/>
              <a:t>Risk awareness low</a:t>
            </a:r>
          </a:p>
        </p:txBody>
      </p:sp>
      <p:sp>
        <p:nvSpPr>
          <p:cNvPr id="4" name="Slide Number Placeholder 3">
            <a:extLst>
              <a:ext uri="{FF2B5EF4-FFF2-40B4-BE49-F238E27FC236}">
                <a16:creationId xmlns:a16="http://schemas.microsoft.com/office/drawing/2014/main" id="{96B81096-0381-D323-2D4F-C1D8FC10432A}"/>
              </a:ext>
            </a:extLst>
          </p:cNvPr>
          <p:cNvSpPr>
            <a:spLocks noGrp="1"/>
          </p:cNvSpPr>
          <p:nvPr>
            <p:ph type="sldNum" sz="quarter" idx="12"/>
          </p:nvPr>
        </p:nvSpPr>
        <p:spPr/>
        <p:txBody>
          <a:bodyPr/>
          <a:lstStyle/>
          <a:p>
            <a:fld id="{77BF286C-FAAF-495D-8C5B-ACCEC5983D22}" type="slidenum">
              <a:rPr lang="en-GB" smtClean="0"/>
              <a:t>7</a:t>
            </a:fld>
            <a:endParaRPr lang="en-GB"/>
          </a:p>
        </p:txBody>
      </p:sp>
    </p:spTree>
    <p:extLst>
      <p:ext uri="{BB962C8B-B14F-4D97-AF65-F5344CB8AC3E}">
        <p14:creationId xmlns:p14="http://schemas.microsoft.com/office/powerpoint/2010/main" val="4108014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A8C06-0DB1-5E9C-CA25-51E1205CC477}"/>
              </a:ext>
            </a:extLst>
          </p:cNvPr>
          <p:cNvSpPr>
            <a:spLocks noGrp="1"/>
          </p:cNvSpPr>
          <p:nvPr>
            <p:ph type="title"/>
          </p:nvPr>
        </p:nvSpPr>
        <p:spPr/>
        <p:txBody>
          <a:bodyPr/>
          <a:lstStyle/>
          <a:p>
            <a:r>
              <a:rPr lang="en-GB" dirty="0"/>
              <a:t>Issues</a:t>
            </a:r>
          </a:p>
        </p:txBody>
      </p:sp>
      <p:sp>
        <p:nvSpPr>
          <p:cNvPr id="3" name="Content Placeholder 2">
            <a:extLst>
              <a:ext uri="{FF2B5EF4-FFF2-40B4-BE49-F238E27FC236}">
                <a16:creationId xmlns:a16="http://schemas.microsoft.com/office/drawing/2014/main" id="{B41D7F42-A9C6-FEA9-7AE5-74FC075D37A1}"/>
              </a:ext>
            </a:extLst>
          </p:cNvPr>
          <p:cNvSpPr>
            <a:spLocks noGrp="1"/>
          </p:cNvSpPr>
          <p:nvPr>
            <p:ph idx="1"/>
          </p:nvPr>
        </p:nvSpPr>
        <p:spPr/>
        <p:txBody>
          <a:bodyPr>
            <a:normAutofit fontScale="85000" lnSpcReduction="20000"/>
          </a:bodyPr>
          <a:lstStyle/>
          <a:p>
            <a:r>
              <a:rPr lang="en-GB" dirty="0"/>
              <a:t>Most screening tools for risk were developed for the general population, and are unlikely to capture aspects of suicidality that are unique to autistic people (Cassidy, S. A. et al, 2018a). Tools also generally rely on a person being able to self-report on their emotional state, however we know that autistic individuals can have difficulty putting their feelings into words and may interpret questions differently than intended (Cassidy, S. A. et al, 2018a). </a:t>
            </a:r>
          </a:p>
          <a:p>
            <a:endParaRPr lang="en-GB" dirty="0"/>
          </a:p>
          <a:p>
            <a:r>
              <a:rPr lang="en-GB" dirty="0"/>
              <a:t>Brief risk assessment tools for suicidality are not recommended as these are poor predictors of future self-harm and suicide attempts (</a:t>
            </a:r>
            <a:r>
              <a:rPr lang="en-GB" dirty="0" err="1"/>
              <a:t>Quinlivan</a:t>
            </a:r>
            <a:r>
              <a:rPr lang="en-GB" dirty="0"/>
              <a:t>, L. et al, 2019; </a:t>
            </a:r>
            <a:r>
              <a:rPr lang="en-GB" dirty="0" err="1"/>
              <a:t>Quinlivan</a:t>
            </a:r>
            <a:r>
              <a:rPr lang="en-GB" dirty="0"/>
              <a:t>, L. et al. 2017). A recent priority setting exercise, in partnership with autistic people and those who support them, also identified “what are the best ways of assessing suicidal thoughts and behaviours in research and clinical practice?” as a top priority for future research (Cassidy, S. A. et al. 2021b). </a:t>
            </a:r>
            <a:r>
              <a:rPr lang="en-GB" dirty="0">
                <a:hlinkClick r:id="rId2"/>
              </a:rPr>
              <a:t>https://www.autism.org.uk/advice-and-guidance/professional-practice/suicide-research</a:t>
            </a:r>
            <a:endParaRPr lang="en-GB" dirty="0"/>
          </a:p>
          <a:p>
            <a:endParaRPr lang="en-GB" dirty="0"/>
          </a:p>
        </p:txBody>
      </p:sp>
      <p:sp>
        <p:nvSpPr>
          <p:cNvPr id="6" name="Slide Number Placeholder 5">
            <a:extLst>
              <a:ext uri="{FF2B5EF4-FFF2-40B4-BE49-F238E27FC236}">
                <a16:creationId xmlns:a16="http://schemas.microsoft.com/office/drawing/2014/main" id="{C19F29E7-B00A-A95E-CACC-B97EF7806D33}"/>
              </a:ext>
            </a:extLst>
          </p:cNvPr>
          <p:cNvSpPr>
            <a:spLocks noGrp="1"/>
          </p:cNvSpPr>
          <p:nvPr>
            <p:ph type="sldNum" sz="quarter" idx="12"/>
          </p:nvPr>
        </p:nvSpPr>
        <p:spPr/>
        <p:txBody>
          <a:bodyPr/>
          <a:lstStyle/>
          <a:p>
            <a:fld id="{77BF286C-FAAF-495D-8C5B-ACCEC5983D22}" type="slidenum">
              <a:rPr lang="en-GB" smtClean="0"/>
              <a:t>8</a:t>
            </a:fld>
            <a:endParaRPr lang="en-GB"/>
          </a:p>
        </p:txBody>
      </p:sp>
    </p:spTree>
    <p:extLst>
      <p:ext uri="{BB962C8B-B14F-4D97-AF65-F5344CB8AC3E}">
        <p14:creationId xmlns:p14="http://schemas.microsoft.com/office/powerpoint/2010/main" val="2669642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E0885-90E3-80BA-ABA0-1E420B25207B}"/>
              </a:ext>
            </a:extLst>
          </p:cNvPr>
          <p:cNvSpPr>
            <a:spLocks noGrp="1"/>
          </p:cNvSpPr>
          <p:nvPr>
            <p:ph type="title"/>
          </p:nvPr>
        </p:nvSpPr>
        <p:spPr/>
        <p:txBody>
          <a:bodyPr/>
          <a:lstStyle/>
          <a:p>
            <a:r>
              <a:rPr lang="en-GB" dirty="0"/>
              <a:t>What help and information is on offer?</a:t>
            </a:r>
          </a:p>
        </p:txBody>
      </p:sp>
      <p:sp>
        <p:nvSpPr>
          <p:cNvPr id="3" name="Content Placeholder 2">
            <a:extLst>
              <a:ext uri="{FF2B5EF4-FFF2-40B4-BE49-F238E27FC236}">
                <a16:creationId xmlns:a16="http://schemas.microsoft.com/office/drawing/2014/main" id="{5725B9EA-1353-6C4C-3211-4C43C3960163}"/>
              </a:ext>
            </a:extLst>
          </p:cNvPr>
          <p:cNvSpPr>
            <a:spLocks noGrp="1"/>
          </p:cNvSpPr>
          <p:nvPr>
            <p:ph idx="1"/>
          </p:nvPr>
        </p:nvSpPr>
        <p:spPr/>
        <p:txBody>
          <a:bodyPr>
            <a:normAutofit fontScale="85000" lnSpcReduction="20000"/>
          </a:bodyPr>
          <a:lstStyle/>
          <a:p>
            <a:endParaRPr lang="en-GB" dirty="0"/>
          </a:p>
          <a:p>
            <a:pPr marL="0" indent="0" algn="l">
              <a:buNone/>
            </a:pPr>
            <a:r>
              <a:rPr lang="en-GB" dirty="0"/>
              <a:t>Zero suicide alliance training: </a:t>
            </a:r>
            <a:r>
              <a:rPr lang="en-GB" b="0" i="0" dirty="0">
                <a:solidFill>
                  <a:srgbClr val="000000"/>
                </a:solidFill>
                <a:effectLst/>
                <a:highlight>
                  <a:srgbClr val="FFFFFF"/>
                </a:highlight>
                <a:latin typeface="proxima-nova"/>
              </a:rPr>
              <a:t>Co-produced with people from the autistic community, the Autism and Suicide Awareness Training aims to:</a:t>
            </a:r>
          </a:p>
          <a:p>
            <a:pPr algn="l">
              <a:buFont typeface="Arial" panose="020B0604020202020204" pitchFamily="34" charset="0"/>
              <a:buChar char="•"/>
            </a:pPr>
            <a:r>
              <a:rPr lang="en-GB" b="0" i="0" dirty="0">
                <a:solidFill>
                  <a:srgbClr val="000000"/>
                </a:solidFill>
                <a:effectLst/>
                <a:highlight>
                  <a:srgbClr val="FFFFFF"/>
                </a:highlight>
                <a:latin typeface="proxima-nova"/>
              </a:rPr>
              <a:t>Share information about autism and suicide risk</a:t>
            </a:r>
          </a:p>
          <a:p>
            <a:pPr algn="l">
              <a:buFont typeface="Arial" panose="020B0604020202020204" pitchFamily="34" charset="0"/>
              <a:buChar char="•"/>
            </a:pPr>
            <a:r>
              <a:rPr lang="en-GB" b="0" i="0" dirty="0">
                <a:solidFill>
                  <a:srgbClr val="000000"/>
                </a:solidFill>
                <a:effectLst/>
                <a:highlight>
                  <a:srgbClr val="FFFFFF"/>
                </a:highlight>
                <a:latin typeface="proxima-nova"/>
              </a:rPr>
              <a:t>Share real experiences</a:t>
            </a:r>
          </a:p>
          <a:p>
            <a:pPr algn="l">
              <a:buFont typeface="Arial" panose="020B0604020202020204" pitchFamily="34" charset="0"/>
              <a:buChar char="•"/>
            </a:pPr>
            <a:r>
              <a:rPr lang="en-GB" b="0" i="0" dirty="0">
                <a:solidFill>
                  <a:srgbClr val="000000"/>
                </a:solidFill>
                <a:effectLst/>
                <a:highlight>
                  <a:srgbClr val="FFFFFF"/>
                </a:highlight>
                <a:latin typeface="proxima-nova"/>
              </a:rPr>
              <a:t>Coach you through spotting the signs and supporting an autistic person with four different scenarios (you can choose which ones you want to complete)</a:t>
            </a:r>
          </a:p>
          <a:p>
            <a:pPr algn="l">
              <a:buFont typeface="Arial" panose="020B0604020202020204" pitchFamily="34" charset="0"/>
              <a:buChar char="•"/>
            </a:pPr>
            <a:r>
              <a:rPr lang="en-GB" b="0" i="0" dirty="0">
                <a:solidFill>
                  <a:srgbClr val="000000"/>
                </a:solidFill>
                <a:effectLst/>
                <a:highlight>
                  <a:srgbClr val="FFFFFF"/>
                </a:highlight>
                <a:latin typeface="proxima-nova"/>
              </a:rPr>
              <a:t>Share resources for further support</a:t>
            </a:r>
          </a:p>
          <a:p>
            <a:pPr marL="0" indent="0">
              <a:buNone/>
            </a:pPr>
            <a:r>
              <a:rPr lang="en-GB" dirty="0">
                <a:hlinkClick r:id="rId3"/>
              </a:rPr>
              <a:t>https://www.zerosuicidealliance.com/autism-suicide-training</a:t>
            </a:r>
            <a:endParaRPr lang="en-GB" dirty="0"/>
          </a:p>
          <a:p>
            <a:pPr marL="0" indent="0">
              <a:buNone/>
            </a:pPr>
            <a:r>
              <a:rPr lang="en-GB" dirty="0"/>
              <a:t>Autism Bedfordshire</a:t>
            </a:r>
            <a:r>
              <a:rPr lang="en-GB"/>
              <a:t>, Autism Bucks </a:t>
            </a:r>
            <a:r>
              <a:rPr lang="en-GB" dirty="0"/>
              <a:t>– general support</a:t>
            </a:r>
          </a:p>
          <a:p>
            <a:pPr marL="0" indent="0">
              <a:buNone/>
            </a:pPr>
            <a:r>
              <a:rPr lang="en-GB" dirty="0"/>
              <a:t>National charities: </a:t>
            </a:r>
            <a:r>
              <a:rPr lang="en-GB" dirty="0">
                <a:hlinkClick r:id="rId4"/>
              </a:rPr>
              <a:t>https://www.autism.org.uk/advice-and-guidance/professional-practice/suicide-research</a:t>
            </a:r>
            <a:endParaRPr lang="en-GB" dirty="0"/>
          </a:p>
          <a:p>
            <a:pPr marL="0" indent="0">
              <a:buNone/>
            </a:pPr>
            <a:endParaRPr lang="en-GB" dirty="0"/>
          </a:p>
        </p:txBody>
      </p:sp>
      <p:sp>
        <p:nvSpPr>
          <p:cNvPr id="4" name="Slide Number Placeholder 3">
            <a:extLst>
              <a:ext uri="{FF2B5EF4-FFF2-40B4-BE49-F238E27FC236}">
                <a16:creationId xmlns:a16="http://schemas.microsoft.com/office/drawing/2014/main" id="{FD0BE299-5408-DDF1-4FA5-42E3A34601E4}"/>
              </a:ext>
            </a:extLst>
          </p:cNvPr>
          <p:cNvSpPr>
            <a:spLocks noGrp="1"/>
          </p:cNvSpPr>
          <p:nvPr>
            <p:ph type="sldNum" sz="quarter" idx="12"/>
          </p:nvPr>
        </p:nvSpPr>
        <p:spPr/>
        <p:txBody>
          <a:bodyPr/>
          <a:lstStyle/>
          <a:p>
            <a:fld id="{77BF286C-FAAF-495D-8C5B-ACCEC5983D22}" type="slidenum">
              <a:rPr lang="en-GB" smtClean="0"/>
              <a:t>9</a:t>
            </a:fld>
            <a:endParaRPr lang="en-GB"/>
          </a:p>
        </p:txBody>
      </p:sp>
    </p:spTree>
    <p:extLst>
      <p:ext uri="{BB962C8B-B14F-4D97-AF65-F5344CB8AC3E}">
        <p14:creationId xmlns:p14="http://schemas.microsoft.com/office/powerpoint/2010/main" val="16930928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732</TotalTime>
  <Words>1381</Words>
  <Application>Microsoft Office PowerPoint</Application>
  <PresentationFormat>Widescreen</PresentationFormat>
  <Paragraphs>65</Paragraphs>
  <Slides>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Aptos Display</vt:lpstr>
      <vt:lpstr>Arial</vt:lpstr>
      <vt:lpstr>BlinkMacSystemFont</vt:lpstr>
      <vt:lpstr>hero-new</vt:lpstr>
      <vt:lpstr>proxima-nova</vt:lpstr>
      <vt:lpstr>Office Theme</vt:lpstr>
      <vt:lpstr>Autism and suicide risk</vt:lpstr>
      <vt:lpstr>What the evidence base says…</vt:lpstr>
      <vt:lpstr>What the evidence base says…</vt:lpstr>
      <vt:lpstr>What the evidence base says…</vt:lpstr>
      <vt:lpstr>Why are autistic people more at risk?</vt:lpstr>
      <vt:lpstr>What the national strategy proposes…</vt:lpstr>
      <vt:lpstr>Issues</vt:lpstr>
      <vt:lpstr>Issues</vt:lpstr>
      <vt:lpstr>What help and information is on offer?</vt:lpstr>
    </vt:vector>
  </TitlesOfParts>
  <Company>Luton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Autism and suicide risk</dc:title>
  <dc:creator>Bailey, Elizabeth (Public Health)</dc:creator>
  <cp:lastModifiedBy>Emma Bates</cp:lastModifiedBy>
  <cp:revision>12</cp:revision>
  <dcterms:created xsi:type="dcterms:W3CDTF">2024-09-04T12:31:41Z</dcterms:created>
  <dcterms:modified xsi:type="dcterms:W3CDTF">2024-09-26T20:10:52Z</dcterms:modified>
</cp:coreProperties>
</file>